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732" r:id="rId4"/>
    <p:sldMasterId id="2147483740" r:id="rId5"/>
  </p:sldMasterIdLst>
  <p:notesMasterIdLst>
    <p:notesMasterId r:id="rId21"/>
  </p:notesMasterIdLst>
  <p:sldIdLst>
    <p:sldId id="256" r:id="rId6"/>
    <p:sldId id="283" r:id="rId7"/>
    <p:sldId id="288" r:id="rId8"/>
    <p:sldId id="289" r:id="rId9"/>
    <p:sldId id="290" r:id="rId10"/>
    <p:sldId id="291" r:id="rId11"/>
    <p:sldId id="292" r:id="rId12"/>
    <p:sldId id="295" r:id="rId13"/>
    <p:sldId id="296" r:id="rId14"/>
    <p:sldId id="297" r:id="rId15"/>
    <p:sldId id="314" r:id="rId16"/>
    <p:sldId id="301" r:id="rId17"/>
    <p:sldId id="312" r:id="rId18"/>
    <p:sldId id="318" r:id="rId19"/>
    <p:sldId id="317" r:id="rId20"/>
  </p:sldIdLst>
  <p:sldSz cx="9144000" cy="6858000" type="screen4x3"/>
  <p:notesSz cx="7162800" cy="94488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400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1400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1400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1400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8847F2D-54BF-4D63-A39D-6312DE80FBB0}" v="3" dt="2023-01-13T20:16:28.04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61" d="100"/>
          <a:sy n="61" d="100"/>
        </p:scale>
        <p:origin x="1368" y="6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tableStyles" Target="tableStyles.xml"/><Relationship Id="rId38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theme" Target="theme/theme1.xml"/><Relationship Id="rId37" Type="http://schemas.microsoft.com/office/2016/11/relationships/changesInfo" Target="changesInfos/changesInfo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yton, Gary E Civ USAF USAFA DF/DFAS" userId="S::gary.payton@afacademy.af.edu::aaa9b543-cdb9-4ba7-b997-49e027a0439f" providerId="AD" clId="Web-{38847F2D-54BF-4D63-A39D-6312DE80FBB0}"/>
    <pc:docChg chg="modSld">
      <pc:chgData name="Payton, Gary E Civ USAF USAFA DF/DFAS" userId="S::gary.payton@afacademy.af.edu::aaa9b543-cdb9-4ba7-b997-49e027a0439f" providerId="AD" clId="Web-{38847F2D-54BF-4D63-A39D-6312DE80FBB0}" dt="2023-01-13T20:16:28.045" v="2" actId="20577"/>
      <pc:docMkLst>
        <pc:docMk/>
      </pc:docMkLst>
      <pc:sldChg chg="modSp">
        <pc:chgData name="Payton, Gary E Civ USAF USAFA DF/DFAS" userId="S::gary.payton@afacademy.af.edu::aaa9b543-cdb9-4ba7-b997-49e027a0439f" providerId="AD" clId="Web-{38847F2D-54BF-4D63-A39D-6312DE80FBB0}" dt="2023-01-13T20:16:28.045" v="2" actId="20577"/>
        <pc:sldMkLst>
          <pc:docMk/>
          <pc:sldMk cId="2699891851" sldId="279"/>
        </pc:sldMkLst>
        <pc:spChg chg="mod">
          <ac:chgData name="Payton, Gary E Civ USAF USAFA DF/DFAS" userId="S::gary.payton@afacademy.af.edu::aaa9b543-cdb9-4ba7-b997-49e027a0439f" providerId="AD" clId="Web-{38847F2D-54BF-4D63-A39D-6312DE80FBB0}" dt="2023-01-13T20:16:28.045" v="2" actId="20577"/>
          <ac:spMkLst>
            <pc:docMk/>
            <pc:sldMk cId="2699891851" sldId="279"/>
            <ac:spMk id="3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3104706" cy="474376"/>
          </a:xfrm>
          <a:prstGeom prst="rect">
            <a:avLst/>
          </a:prstGeom>
        </p:spPr>
        <p:txBody>
          <a:bodyPr vert="horz" lIns="93881" tIns="46941" rIns="93881" bIns="46941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56442" y="1"/>
            <a:ext cx="3104705" cy="474376"/>
          </a:xfrm>
          <a:prstGeom prst="rect">
            <a:avLst/>
          </a:prstGeom>
        </p:spPr>
        <p:txBody>
          <a:bodyPr vert="horz" lIns="93881" tIns="46941" rIns="93881" bIns="46941" rtlCol="0"/>
          <a:lstStyle>
            <a:lvl1pPr algn="r">
              <a:defRPr sz="1200"/>
            </a:lvl1pPr>
          </a:lstStyle>
          <a:p>
            <a:fld id="{46262F88-9FB6-4B78-8C2B-BCAB226AF71D}" type="datetimeFigureOut">
              <a:rPr lang="en-US" smtClean="0"/>
              <a:t>5/8/2024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57325" y="1181100"/>
            <a:ext cx="4249738" cy="31877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881" tIns="46941" rIns="93881" bIns="4694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17106" y="4546913"/>
            <a:ext cx="5730240" cy="3720788"/>
          </a:xfrm>
          <a:prstGeom prst="rect">
            <a:avLst/>
          </a:prstGeom>
        </p:spPr>
        <p:txBody>
          <a:bodyPr vert="horz" lIns="93881" tIns="46941" rIns="93881" bIns="46941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8974424"/>
            <a:ext cx="3104706" cy="474376"/>
          </a:xfrm>
          <a:prstGeom prst="rect">
            <a:avLst/>
          </a:prstGeom>
        </p:spPr>
        <p:txBody>
          <a:bodyPr vert="horz" lIns="93881" tIns="46941" rIns="93881" bIns="46941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56442" y="8974424"/>
            <a:ext cx="3104705" cy="474376"/>
          </a:xfrm>
          <a:prstGeom prst="rect">
            <a:avLst/>
          </a:prstGeom>
        </p:spPr>
        <p:txBody>
          <a:bodyPr vert="horz" lIns="93881" tIns="46941" rIns="93881" bIns="46941" rtlCol="0" anchor="b"/>
          <a:lstStyle>
            <a:lvl1pPr algn="r">
              <a:defRPr sz="1200"/>
            </a:lvl1pPr>
          </a:lstStyle>
          <a:p>
            <a:fld id="{5BBC069A-8D9D-4C49-A58B-E57CE6D1BE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2426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CAVIS</a:t>
            </a:r>
            <a:r>
              <a:rPr lang="en-US" baseline="0" dirty="0" smtClean="0"/>
              <a:t> = Clouds, Aerosols, Vapors, Ice &amp; Snow. Monitor atmosphere and provide data to improve other high-res imagery when imaging through haze, soot, dust, etc.</a:t>
            </a:r>
          </a:p>
          <a:p>
            <a:endParaRPr lang="en-US" baseline="0" dirty="0" smtClean="0"/>
          </a:p>
          <a:p>
            <a:r>
              <a:rPr lang="en-US" baseline="0" dirty="0" smtClean="0"/>
              <a:t>VNIR = Visible and Near Infrared</a:t>
            </a:r>
          </a:p>
          <a:p>
            <a:endParaRPr lang="en-US" baseline="0" dirty="0" smtClean="0"/>
          </a:p>
          <a:p>
            <a:r>
              <a:rPr lang="en-US" baseline="0" dirty="0" smtClean="0"/>
              <a:t>Worldview 3 can collect up to 680,000 km^2 of imagery per day.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7482EB-DF4E-4301-AB3A-57A581D2D8E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09027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7482EB-DF4E-4301-AB3A-57A581D2D8E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1272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7482EB-DF4E-4301-AB3A-57A581D2D8E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1100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7482EB-DF4E-4301-AB3A-57A581D2D8E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1846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7482EB-DF4E-4301-AB3A-57A581D2D8E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1760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Image of the satellite factory.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Note size of satellite (compared to doors)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Different stations arranged throughout the room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Can move SV from station to station to assemble and checkout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7482EB-DF4E-4301-AB3A-57A581D2D8E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3426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65760" y="1463040"/>
            <a:ext cx="8412480" cy="4937760"/>
          </a:xfrm>
        </p:spPr>
        <p:txBody>
          <a:bodyPr/>
          <a:lstStyle>
            <a:lvl1pPr marL="214313" marR="0" indent="-214313" algn="l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C2D83"/>
              </a:buClr>
              <a:buSzPct val="80000"/>
              <a:buFont typeface="Wingdings" pitchFamily="2" charset="2"/>
              <a:buChar char="n"/>
              <a:tabLst/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1pPr>
            <a:lvl2pPr marL="516731" marR="0" indent="-211931" algn="l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C2D83"/>
              </a:buClr>
              <a:buSzPct val="80000"/>
              <a:buFont typeface="Wingdings" pitchFamily="2" charset="2"/>
              <a:buChar char="n"/>
              <a:tabLst/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770335" marR="0" indent="-167879" algn="l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C2D83"/>
              </a:buClr>
              <a:buSzPct val="80000"/>
              <a:buFont typeface="Wingdings" pitchFamily="2" charset="2"/>
              <a:buChar char="n"/>
              <a:tabLst/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1200150" marR="0" indent="-171450" algn="l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SzPct val="80000"/>
              <a:buFont typeface="Wingdings" pitchFamily="2" charset="2"/>
              <a:buChar char="n"/>
              <a:tabLst/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214313" marR="0" lvl="0" indent="-214313" algn="l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C2D83"/>
              </a:buClr>
              <a:buSzPct val="80000"/>
              <a:buFont typeface="Wingdings" pitchFamily="2" charset="2"/>
              <a:buChar char="n"/>
              <a:tabLst/>
              <a:defRPr/>
            </a:pPr>
            <a:r>
              <a:rPr kumimoji="0" lang="en-US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rPr>
              <a:t>Click to edit Master text styles</a:t>
            </a:r>
          </a:p>
          <a:p>
            <a:pPr marL="516731" marR="0" lvl="1" indent="-211931" algn="l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C2D83"/>
              </a:buClr>
              <a:buSzPct val="80000"/>
              <a:buFont typeface="Wingdings" pitchFamily="2" charset="2"/>
              <a:buChar char="n"/>
              <a:tabLst/>
              <a:defRPr/>
            </a:pPr>
            <a:r>
              <a:rPr kumimoji="0" lang="en-US" sz="15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rPr>
              <a:t>Second level</a:t>
            </a:r>
          </a:p>
          <a:p>
            <a:pPr marL="770335" marR="0" lvl="2" indent="-167879" algn="l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C2D83"/>
              </a:buClr>
              <a:buSzPct val="80000"/>
              <a:buFont typeface="Wingdings" pitchFamily="2" charset="2"/>
              <a:buChar char="n"/>
              <a:tabLst/>
              <a:defRPr/>
            </a:pPr>
            <a:r>
              <a:rPr kumimoji="0" lang="en-US" sz="135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rPr>
              <a:t>Third level</a:t>
            </a:r>
          </a:p>
          <a:p>
            <a:pPr marL="1200150" marR="0" lvl="3" indent="-171450" algn="l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SzPct val="80000"/>
              <a:buFont typeface="Wingdings" pitchFamily="2" charset="2"/>
              <a:buChar char="n"/>
              <a:tabLst/>
              <a:defRPr/>
            </a:pPr>
            <a:r>
              <a:rPr kumimoji="0" lang="en-US" sz="1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rPr>
              <a:t>Fourth level</a:t>
            </a:r>
          </a:p>
        </p:txBody>
      </p:sp>
      <p:sp>
        <p:nvSpPr>
          <p:cNvPr id="10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1828800" y="182880"/>
            <a:ext cx="7040880" cy="1097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latin typeface="Trebuchet MS" panose="020B0603020202020204" pitchFamily="34" charset="0"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551334" y="6521450"/>
            <a:ext cx="592667" cy="336550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fld id="{500CC127-4676-4036-974B-F67D3719F188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70394900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507253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085581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51334" y="6521450"/>
            <a:ext cx="592667" cy="336550"/>
          </a:xfrm>
          <a:prstGeom prst="rect">
            <a:avLst/>
          </a:prstGeom>
        </p:spPr>
        <p:txBody>
          <a:bodyPr/>
          <a:lstStyle/>
          <a:p>
            <a:fld id="{C8FC3CB0-8753-4455-8D50-7A58E11B61ED}" type="slidenum">
              <a:rPr lang="en-US" altLang="en-US" smtClean="0"/>
              <a:pPr/>
              <a:t>‹#›</a:t>
            </a:fld>
            <a:endParaRPr lang="en-US" alt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09600" y="1600200"/>
            <a:ext cx="7924800" cy="4114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67735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800600" y="2209800"/>
            <a:ext cx="3733800" cy="3505200"/>
          </a:xfrm>
        </p:spPr>
        <p:txBody>
          <a:bodyPr/>
          <a:lstStyle>
            <a:lvl6pPr>
              <a:buClr>
                <a:schemeClr val="tx2"/>
              </a:buClr>
              <a:defRPr/>
            </a:lvl6pPr>
            <a:lvl7pPr>
              <a:buClr>
                <a:schemeClr val="tx2"/>
              </a:buClr>
              <a:defRPr/>
            </a:lvl7pPr>
            <a:lvl8pPr>
              <a:buClr>
                <a:schemeClr val="tx2"/>
              </a:buClr>
              <a:defRPr/>
            </a:lvl8pPr>
            <a:lvl9pPr>
              <a:buClr>
                <a:schemeClr val="tx2"/>
              </a:buClr>
              <a:defRPr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609600" y="2209800"/>
            <a:ext cx="3733800" cy="3505200"/>
          </a:xfrm>
        </p:spPr>
        <p:txBody>
          <a:bodyPr/>
          <a:lstStyle>
            <a:lvl6pPr>
              <a:buClr>
                <a:schemeClr val="tx2"/>
              </a:buClr>
              <a:defRPr/>
            </a:lvl6pPr>
            <a:lvl7pPr>
              <a:buClr>
                <a:schemeClr val="tx2"/>
              </a:buClr>
              <a:defRPr/>
            </a:lvl7pPr>
            <a:lvl8pPr>
              <a:buClr>
                <a:schemeClr val="tx2"/>
              </a:buClr>
              <a:defRPr/>
            </a:lvl8pPr>
            <a:lvl9pPr>
              <a:buClr>
                <a:schemeClr val="tx2"/>
              </a:buClr>
              <a:defRPr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199"/>
            <a:ext cx="3733800" cy="574675"/>
          </a:xfrm>
        </p:spPr>
        <p:txBody>
          <a:bodyPr anchor="b">
            <a:normAutofit/>
          </a:bodyPr>
          <a:lstStyle>
            <a:lvl1pPr marL="0" indent="0">
              <a:buNone/>
              <a:defRPr sz="1700" b="0" i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00600" y="1600199"/>
            <a:ext cx="3733800" cy="574675"/>
          </a:xfrm>
        </p:spPr>
        <p:txBody>
          <a:bodyPr anchor="b">
            <a:normAutofit/>
          </a:bodyPr>
          <a:lstStyle>
            <a:lvl1pPr marL="0" indent="0">
              <a:buNone/>
              <a:defRPr sz="1700" b="0" i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551334" y="6521450"/>
            <a:ext cx="592667" cy="336550"/>
          </a:xfrm>
          <a:prstGeom prst="rect">
            <a:avLst/>
          </a:prstGeom>
        </p:spPr>
        <p:txBody>
          <a:bodyPr/>
          <a:lstStyle/>
          <a:p>
            <a:fld id="{8AFC0FA8-6A62-4EA8-9FE5-7302541CD84F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376338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51334" y="6521450"/>
            <a:ext cx="592667" cy="336550"/>
          </a:xfrm>
          <a:prstGeom prst="rect">
            <a:avLst/>
          </a:prstGeom>
        </p:spPr>
        <p:txBody>
          <a:bodyPr/>
          <a:lstStyle/>
          <a:p>
            <a:fld id="{52B12347-1F95-434A-AB7D-B48E1A9A7F50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42703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37200-9266-489C-BD60-ED6F427F88A2}" type="datetimeFigureOut">
              <a:rPr lang="en-US" smtClean="0"/>
              <a:t>5/8/2024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3A04FA-64B2-496B-A36D-FBC13A4E01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7941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1828800" y="182880"/>
            <a:ext cx="7040880" cy="1097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551334" y="6521450"/>
            <a:ext cx="592667" cy="336550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pPr>
              <a:defRPr/>
            </a:pPr>
            <a:fld id="{D7580031-58D8-4E1D-BF97-18519902E6F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cxnSp>
        <p:nvCxnSpPr>
          <p:cNvPr id="5" name="Straight Connector 4"/>
          <p:cNvCxnSpPr/>
          <p:nvPr/>
        </p:nvCxnSpPr>
        <p:spPr bwMode="auto">
          <a:xfrm>
            <a:off x="4552950" y="1428335"/>
            <a:ext cx="38100" cy="5029200"/>
          </a:xfrm>
          <a:prstGeom prst="line">
            <a:avLst/>
          </a:prstGeom>
          <a:solidFill>
            <a:srgbClr val="0C2D83"/>
          </a:solidFill>
          <a:ln w="50800" cap="flat" cmpd="sng" algn="ctr">
            <a:solidFill>
              <a:srgbClr val="0C2D83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" name="Straight Connector 5"/>
          <p:cNvCxnSpPr/>
          <p:nvPr/>
        </p:nvCxnSpPr>
        <p:spPr bwMode="auto">
          <a:xfrm>
            <a:off x="457201" y="3886194"/>
            <a:ext cx="8239539" cy="0"/>
          </a:xfrm>
          <a:prstGeom prst="line">
            <a:avLst/>
          </a:prstGeom>
          <a:solidFill>
            <a:srgbClr val="0C2D83"/>
          </a:solidFill>
          <a:ln w="50800" cap="flat" cmpd="sng" algn="ctr">
            <a:solidFill>
              <a:srgbClr val="0C2D83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" name="AutoShape 2"/>
          <p:cNvSpPr>
            <a:spLocks noChangeArrowheads="1"/>
          </p:cNvSpPr>
          <p:nvPr/>
        </p:nvSpPr>
        <p:spPr bwMode="auto">
          <a:xfrm>
            <a:off x="240633" y="1388548"/>
            <a:ext cx="4331368" cy="342900"/>
          </a:xfrm>
          <a:prstGeom prst="bevel">
            <a:avLst>
              <a:gd name="adj" fmla="val 12500"/>
            </a:avLst>
          </a:prstGeom>
          <a:solidFill>
            <a:srgbClr val="0C2D83"/>
          </a:solidFill>
          <a:ln w="12700">
            <a:solidFill>
              <a:srgbClr val="0C2D83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r>
              <a:rPr lang="en-US" sz="1200" b="1">
                <a:solidFill>
                  <a:schemeClr val="bg1"/>
                </a:solidFill>
                <a:latin typeface="Trebuchet MS" panose="020B0603020202020204" pitchFamily="34" charset="0"/>
              </a:rPr>
              <a:t>Guidance</a:t>
            </a:r>
          </a:p>
        </p:txBody>
      </p:sp>
      <p:sp>
        <p:nvSpPr>
          <p:cNvPr id="8" name="AutoShape 2"/>
          <p:cNvSpPr>
            <a:spLocks noChangeArrowheads="1"/>
          </p:cNvSpPr>
          <p:nvPr/>
        </p:nvSpPr>
        <p:spPr bwMode="auto">
          <a:xfrm>
            <a:off x="4552951" y="1388548"/>
            <a:ext cx="4369668" cy="342900"/>
          </a:xfrm>
          <a:prstGeom prst="bevel">
            <a:avLst>
              <a:gd name="adj" fmla="val 12500"/>
            </a:avLst>
          </a:prstGeom>
          <a:solidFill>
            <a:srgbClr val="0C2D83"/>
          </a:solidFill>
          <a:ln w="12700">
            <a:solidFill>
              <a:srgbClr val="0C2D83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r>
              <a:rPr lang="en-US" sz="1200" b="1">
                <a:solidFill>
                  <a:schemeClr val="bg1"/>
                </a:solidFill>
                <a:latin typeface="Trebuchet MS" panose="020B0603020202020204" pitchFamily="34" charset="0"/>
              </a:rPr>
              <a:t>Purpose</a:t>
            </a:r>
          </a:p>
        </p:txBody>
      </p:sp>
      <p:sp>
        <p:nvSpPr>
          <p:cNvPr id="9" name="AutoShape 2"/>
          <p:cNvSpPr>
            <a:spLocks noChangeArrowheads="1"/>
          </p:cNvSpPr>
          <p:nvPr/>
        </p:nvSpPr>
        <p:spPr bwMode="auto">
          <a:xfrm>
            <a:off x="240632" y="3920172"/>
            <a:ext cx="4331367" cy="342900"/>
          </a:xfrm>
          <a:prstGeom prst="bevel">
            <a:avLst>
              <a:gd name="adj" fmla="val 12500"/>
            </a:avLst>
          </a:prstGeom>
          <a:solidFill>
            <a:srgbClr val="0C2D83"/>
          </a:solidFill>
          <a:ln w="12700">
            <a:solidFill>
              <a:srgbClr val="0C2D83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r>
              <a:rPr lang="en-US" sz="1200" b="1">
                <a:solidFill>
                  <a:schemeClr val="bg1"/>
                </a:solidFill>
                <a:latin typeface="Trebuchet MS" panose="020B0603020202020204" pitchFamily="34" charset="0"/>
              </a:rPr>
              <a:t>Process</a:t>
            </a:r>
          </a:p>
        </p:txBody>
      </p:sp>
      <p:sp>
        <p:nvSpPr>
          <p:cNvPr id="11" name="Rectangle 10"/>
          <p:cNvSpPr/>
          <p:nvPr/>
        </p:nvSpPr>
        <p:spPr bwMode="auto">
          <a:xfrm>
            <a:off x="250257" y="1725615"/>
            <a:ext cx="4319556" cy="2194559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marL="128588" indent="-128588">
              <a:buFont typeface="Arial" panose="020B0604020202020204" pitchFamily="34" charset="0"/>
              <a:buChar char="•"/>
            </a:pPr>
            <a:r>
              <a:rPr lang="en-US" sz="1350"/>
              <a:t>Bullets Arial 18</a:t>
            </a:r>
          </a:p>
          <a:p>
            <a:pPr marL="254794" lvl="1" indent="-128588">
              <a:buFont typeface="Arial" panose="020B0604020202020204" pitchFamily="34" charset="0"/>
              <a:buChar char="•"/>
            </a:pPr>
            <a:r>
              <a:rPr lang="en-US" sz="1200"/>
              <a:t>Sub Bullets Arial16</a:t>
            </a:r>
          </a:p>
        </p:txBody>
      </p:sp>
      <p:sp>
        <p:nvSpPr>
          <p:cNvPr id="12" name="Rectangle 11"/>
          <p:cNvSpPr/>
          <p:nvPr/>
        </p:nvSpPr>
        <p:spPr bwMode="auto">
          <a:xfrm>
            <a:off x="250258" y="4263074"/>
            <a:ext cx="4309931" cy="2247489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marL="128588" indent="-128588">
              <a:buFont typeface="Arial" panose="020B0604020202020204" pitchFamily="34" charset="0"/>
              <a:buChar char="•"/>
            </a:pPr>
            <a:r>
              <a:rPr lang="en-US" sz="1350"/>
              <a:t>Bullets</a:t>
            </a:r>
          </a:p>
          <a:p>
            <a:pPr marL="254794" indent="-128588">
              <a:buFont typeface="Arial" panose="020B0604020202020204" pitchFamily="34" charset="0"/>
              <a:buChar char="•"/>
            </a:pPr>
            <a:endParaRPr lang="en-US" sz="1350"/>
          </a:p>
        </p:txBody>
      </p:sp>
      <p:sp>
        <p:nvSpPr>
          <p:cNvPr id="13" name="Rectangle 12"/>
          <p:cNvSpPr/>
          <p:nvPr/>
        </p:nvSpPr>
        <p:spPr bwMode="auto">
          <a:xfrm>
            <a:off x="4572107" y="1725612"/>
            <a:ext cx="4341094" cy="219456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marL="128588" indent="-128588">
              <a:buFont typeface="Arial" panose="020B0604020202020204" pitchFamily="34" charset="0"/>
              <a:buChar char="•"/>
            </a:pPr>
            <a:r>
              <a:rPr lang="en-US" sz="1350"/>
              <a:t>Bullets</a:t>
            </a:r>
          </a:p>
          <a:p>
            <a:pPr marL="260747" indent="-128588">
              <a:buFont typeface="Arial" panose="020B0604020202020204" pitchFamily="34" charset="0"/>
              <a:buChar char="•"/>
            </a:pPr>
            <a:endParaRPr lang="en-US" sz="1350"/>
          </a:p>
        </p:txBody>
      </p:sp>
      <p:sp>
        <p:nvSpPr>
          <p:cNvPr id="14" name="Rectangle 13"/>
          <p:cNvSpPr/>
          <p:nvPr/>
        </p:nvSpPr>
        <p:spPr bwMode="auto">
          <a:xfrm>
            <a:off x="4560189" y="4263074"/>
            <a:ext cx="4353011" cy="2247491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marL="128588" indent="-128588">
              <a:buFont typeface="Arial" panose="020B0604020202020204" pitchFamily="34" charset="0"/>
              <a:buChar char="•"/>
            </a:pPr>
            <a:r>
              <a:rPr lang="en-US" sz="1350"/>
              <a:t>Bullets</a:t>
            </a:r>
          </a:p>
          <a:p>
            <a:pPr marL="254794" indent="-128588">
              <a:buFont typeface="Arial" panose="020B0604020202020204" pitchFamily="34" charset="0"/>
              <a:buChar char="•"/>
            </a:pPr>
            <a:endParaRPr lang="en-US" sz="1350"/>
          </a:p>
        </p:txBody>
      </p:sp>
      <p:sp>
        <p:nvSpPr>
          <p:cNvPr id="15" name="AutoShape 2"/>
          <p:cNvSpPr>
            <a:spLocks noChangeArrowheads="1"/>
          </p:cNvSpPr>
          <p:nvPr/>
        </p:nvSpPr>
        <p:spPr bwMode="auto">
          <a:xfrm>
            <a:off x="4551859" y="3920172"/>
            <a:ext cx="4369668" cy="342900"/>
          </a:xfrm>
          <a:prstGeom prst="bevel">
            <a:avLst>
              <a:gd name="adj" fmla="val 12500"/>
            </a:avLst>
          </a:prstGeom>
          <a:solidFill>
            <a:srgbClr val="0C2D83"/>
          </a:solidFill>
          <a:ln w="12700">
            <a:solidFill>
              <a:srgbClr val="0C2D83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r>
              <a:rPr lang="en-US" sz="1200" b="1">
                <a:solidFill>
                  <a:schemeClr val="bg1"/>
                </a:solidFill>
                <a:latin typeface="Trebuchet MS" panose="020B0603020202020204" pitchFamily="34" charset="0"/>
              </a:rPr>
              <a:t>Current </a:t>
            </a:r>
            <a:r>
              <a:rPr lang="en-US" sz="1200" b="1" err="1">
                <a:solidFill>
                  <a:schemeClr val="bg1"/>
                </a:solidFill>
                <a:latin typeface="Trebuchet MS" panose="020B0603020202020204" pitchFamily="34" charset="0"/>
              </a:rPr>
              <a:t>Sr</a:t>
            </a:r>
            <a:r>
              <a:rPr lang="en-US" sz="1200" b="1">
                <a:solidFill>
                  <a:schemeClr val="bg1"/>
                </a:solidFill>
                <a:latin typeface="Trebuchet MS" panose="020B0603020202020204" pitchFamily="34" charset="0"/>
              </a:rPr>
              <a:t> Leader Intent</a:t>
            </a:r>
          </a:p>
        </p:txBody>
      </p:sp>
    </p:spTree>
    <p:extLst>
      <p:ext uri="{BB962C8B-B14F-4D97-AF65-F5344CB8AC3E}">
        <p14:creationId xmlns:p14="http://schemas.microsoft.com/office/powerpoint/2010/main" val="3068321893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760" y="1463040"/>
            <a:ext cx="8412480" cy="4937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1828800" y="182880"/>
            <a:ext cx="7040880" cy="1097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8121348" name="Line 4"/>
          <p:cNvSpPr>
            <a:spLocks noChangeShapeType="1"/>
          </p:cNvSpPr>
          <p:nvPr/>
        </p:nvSpPr>
        <p:spPr bwMode="auto">
          <a:xfrm>
            <a:off x="382588" y="6451600"/>
            <a:ext cx="8382000" cy="0"/>
          </a:xfrm>
          <a:prstGeom prst="line">
            <a:avLst/>
          </a:prstGeom>
          <a:noFill/>
          <a:ln w="57150">
            <a:solidFill>
              <a:srgbClr val="0C2D83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0" hangingPunct="0">
              <a:defRPr/>
            </a:pPr>
            <a:endParaRPr lang="en-US" sz="1050"/>
          </a:p>
        </p:txBody>
      </p:sp>
      <p:sp>
        <p:nvSpPr>
          <p:cNvPr id="8121349" name="Line 5"/>
          <p:cNvSpPr>
            <a:spLocks noChangeShapeType="1"/>
          </p:cNvSpPr>
          <p:nvPr/>
        </p:nvSpPr>
        <p:spPr bwMode="auto">
          <a:xfrm>
            <a:off x="384175" y="1416050"/>
            <a:ext cx="8382000" cy="0"/>
          </a:xfrm>
          <a:prstGeom prst="line">
            <a:avLst/>
          </a:prstGeom>
          <a:noFill/>
          <a:ln w="57150">
            <a:solidFill>
              <a:srgbClr val="0C2D83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0" hangingPunct="0">
              <a:defRPr/>
            </a:pPr>
            <a:endParaRPr lang="en-US" sz="1050"/>
          </a:p>
        </p:txBody>
      </p:sp>
      <p:sp>
        <p:nvSpPr>
          <p:cNvPr id="8121351" name="Text Box 7"/>
          <p:cNvSpPr txBox="1">
            <a:spLocks noChangeArrowheads="1"/>
          </p:cNvSpPr>
          <p:nvPr/>
        </p:nvSpPr>
        <p:spPr bwMode="auto">
          <a:xfrm>
            <a:off x="1296988" y="6521456"/>
            <a:ext cx="6553200" cy="2539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  <a:defRPr/>
            </a:pPr>
            <a:r>
              <a:rPr lang="en-US" sz="1050" b="1" i="0">
                <a:solidFill>
                  <a:schemeClr val="bg1">
                    <a:lumMod val="65000"/>
                  </a:schemeClr>
                </a:solidFill>
                <a:latin typeface="Trebuchet MS" panose="020B0603020202020204" pitchFamily="34" charset="0"/>
              </a:rPr>
              <a:t>Integrity</a:t>
            </a:r>
            <a:r>
              <a:rPr lang="en-US" sz="1050" b="1" i="0" baseline="0">
                <a:solidFill>
                  <a:schemeClr val="bg1">
                    <a:lumMod val="65000"/>
                  </a:schemeClr>
                </a:solidFill>
                <a:latin typeface="Trebuchet MS" panose="020B0603020202020204" pitchFamily="34" charset="0"/>
              </a:rPr>
              <a:t> First</a:t>
            </a:r>
            <a:r>
              <a:rPr lang="en-US" sz="1050" b="1" i="0">
                <a:solidFill>
                  <a:schemeClr val="bg1">
                    <a:lumMod val="65000"/>
                  </a:schemeClr>
                </a:solidFill>
                <a:latin typeface="Trebuchet MS" panose="020B0603020202020204" pitchFamily="34" charset="0"/>
              </a:rPr>
              <a:t> – Service Before Self – Excellence In All We Do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8600" y="45789"/>
            <a:ext cx="1135402" cy="1278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3510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42" r:id="rId7"/>
  </p:sldLayoutIdLst>
  <p:transition spd="med"/>
  <p:txStyles>
    <p:titleStyle>
      <a:lvl1pPr algn="r" rtl="0" eaLnBrk="1" fontAlgn="base" hangingPunct="1">
        <a:spcBef>
          <a:spcPct val="0"/>
        </a:spcBef>
        <a:spcAft>
          <a:spcPct val="0"/>
        </a:spcAft>
        <a:defRPr sz="2700" b="1">
          <a:solidFill>
            <a:srgbClr val="0C2D83"/>
          </a:solidFill>
          <a:latin typeface="Trebuchet MS" panose="020B0603020202020204" pitchFamily="34" charset="0"/>
          <a:ea typeface="+mj-ea"/>
          <a:cs typeface="+mj-cs"/>
        </a:defRPr>
      </a:lvl1pPr>
      <a:lvl2pPr algn="r" rtl="0" eaLnBrk="1" fontAlgn="base" hangingPunct="1">
        <a:spcBef>
          <a:spcPct val="0"/>
        </a:spcBef>
        <a:spcAft>
          <a:spcPct val="0"/>
        </a:spcAft>
        <a:defRPr sz="2700" b="1">
          <a:solidFill>
            <a:srgbClr val="0C2D83"/>
          </a:solidFill>
          <a:latin typeface="Arial" charset="0"/>
        </a:defRPr>
      </a:lvl2pPr>
      <a:lvl3pPr algn="r" rtl="0" eaLnBrk="1" fontAlgn="base" hangingPunct="1">
        <a:spcBef>
          <a:spcPct val="0"/>
        </a:spcBef>
        <a:spcAft>
          <a:spcPct val="0"/>
        </a:spcAft>
        <a:defRPr sz="2700" b="1">
          <a:solidFill>
            <a:srgbClr val="0C2D83"/>
          </a:solidFill>
          <a:latin typeface="Arial" charset="0"/>
        </a:defRPr>
      </a:lvl3pPr>
      <a:lvl4pPr algn="r" rtl="0" eaLnBrk="1" fontAlgn="base" hangingPunct="1">
        <a:spcBef>
          <a:spcPct val="0"/>
        </a:spcBef>
        <a:spcAft>
          <a:spcPct val="0"/>
        </a:spcAft>
        <a:defRPr sz="2700" b="1">
          <a:solidFill>
            <a:srgbClr val="0C2D83"/>
          </a:solidFill>
          <a:latin typeface="Arial" charset="0"/>
        </a:defRPr>
      </a:lvl4pPr>
      <a:lvl5pPr algn="r" rtl="0" eaLnBrk="1" fontAlgn="base" hangingPunct="1">
        <a:spcBef>
          <a:spcPct val="0"/>
        </a:spcBef>
        <a:spcAft>
          <a:spcPct val="0"/>
        </a:spcAft>
        <a:defRPr sz="2700" b="1">
          <a:solidFill>
            <a:srgbClr val="0C2D83"/>
          </a:solidFill>
          <a:latin typeface="Arial" charset="0"/>
        </a:defRPr>
      </a:lvl5pPr>
      <a:lvl6pPr marL="342900" algn="r" rtl="0" eaLnBrk="1" fontAlgn="base" hangingPunct="1">
        <a:spcBef>
          <a:spcPct val="0"/>
        </a:spcBef>
        <a:spcAft>
          <a:spcPct val="0"/>
        </a:spcAft>
        <a:defRPr sz="2700" b="1">
          <a:solidFill>
            <a:srgbClr val="0C2D83"/>
          </a:solidFill>
          <a:latin typeface="Arial" charset="0"/>
        </a:defRPr>
      </a:lvl6pPr>
      <a:lvl7pPr marL="685800" algn="r" rtl="0" eaLnBrk="1" fontAlgn="base" hangingPunct="1">
        <a:spcBef>
          <a:spcPct val="0"/>
        </a:spcBef>
        <a:spcAft>
          <a:spcPct val="0"/>
        </a:spcAft>
        <a:defRPr sz="2700" b="1">
          <a:solidFill>
            <a:srgbClr val="0C2D83"/>
          </a:solidFill>
          <a:latin typeface="Arial" charset="0"/>
        </a:defRPr>
      </a:lvl7pPr>
      <a:lvl8pPr marL="1028700" algn="r" rtl="0" eaLnBrk="1" fontAlgn="base" hangingPunct="1">
        <a:spcBef>
          <a:spcPct val="0"/>
        </a:spcBef>
        <a:spcAft>
          <a:spcPct val="0"/>
        </a:spcAft>
        <a:defRPr sz="2700" b="1">
          <a:solidFill>
            <a:srgbClr val="0C2D83"/>
          </a:solidFill>
          <a:latin typeface="Arial" charset="0"/>
        </a:defRPr>
      </a:lvl8pPr>
      <a:lvl9pPr marL="1371600" algn="r" rtl="0" eaLnBrk="1" fontAlgn="base" hangingPunct="1">
        <a:spcBef>
          <a:spcPct val="0"/>
        </a:spcBef>
        <a:spcAft>
          <a:spcPct val="0"/>
        </a:spcAft>
        <a:defRPr sz="2700" b="1">
          <a:solidFill>
            <a:srgbClr val="0C2D83"/>
          </a:solidFill>
          <a:latin typeface="Arial" charset="0"/>
        </a:defRPr>
      </a:lvl9pPr>
    </p:titleStyle>
    <p:bodyStyle>
      <a:lvl1pPr marL="214313" indent="-214313" algn="l" rtl="0" eaLnBrk="1" fontAlgn="base" hangingPunct="1">
        <a:spcBef>
          <a:spcPct val="20000"/>
        </a:spcBef>
        <a:spcAft>
          <a:spcPct val="0"/>
        </a:spcAft>
        <a:buClr>
          <a:srgbClr val="0C2D83"/>
        </a:buClr>
        <a:buSzPct val="80000"/>
        <a:buFont typeface="Wingdings" pitchFamily="2" charset="2"/>
        <a:buChar char="n"/>
        <a:defRPr sz="1800" b="1">
          <a:solidFill>
            <a:schemeClr val="tx1"/>
          </a:solidFill>
          <a:latin typeface="Trebuchet MS" panose="020B0603020202020204" pitchFamily="34" charset="0"/>
          <a:ea typeface="+mn-ea"/>
          <a:cs typeface="+mn-cs"/>
        </a:defRPr>
      </a:lvl1pPr>
      <a:lvl2pPr marL="516731" indent="-211931" algn="l" rtl="0" eaLnBrk="1" fontAlgn="base" hangingPunct="1">
        <a:spcBef>
          <a:spcPct val="20000"/>
        </a:spcBef>
        <a:spcAft>
          <a:spcPct val="0"/>
        </a:spcAft>
        <a:buClr>
          <a:srgbClr val="0C2D83"/>
        </a:buClr>
        <a:buSzPct val="80000"/>
        <a:buFont typeface="Wingdings" pitchFamily="2" charset="2"/>
        <a:buChar char="n"/>
        <a:defRPr sz="1500" b="1">
          <a:solidFill>
            <a:schemeClr val="tx1"/>
          </a:solidFill>
          <a:latin typeface="Trebuchet MS" panose="020B0603020202020204" pitchFamily="34" charset="0"/>
        </a:defRPr>
      </a:lvl2pPr>
      <a:lvl3pPr marL="770335" indent="-167879" algn="l" rtl="0" eaLnBrk="1" fontAlgn="base" hangingPunct="1">
        <a:spcBef>
          <a:spcPct val="20000"/>
        </a:spcBef>
        <a:spcAft>
          <a:spcPct val="0"/>
        </a:spcAft>
        <a:buClr>
          <a:srgbClr val="0C2D83"/>
        </a:buClr>
        <a:buSzPct val="80000"/>
        <a:buFont typeface="Wingdings" pitchFamily="2" charset="2"/>
        <a:buChar char="n"/>
        <a:defRPr sz="1350" b="1">
          <a:solidFill>
            <a:schemeClr val="tx1"/>
          </a:solidFill>
          <a:latin typeface="Trebuchet MS" panose="020B0603020202020204" pitchFamily="34" charset="0"/>
        </a:defRPr>
      </a:lvl3pPr>
      <a:lvl4pPr marL="1200150" indent="-171450" algn="l" rtl="0" eaLnBrk="1" fontAlgn="base" hangingPunct="1">
        <a:spcBef>
          <a:spcPct val="20000"/>
        </a:spcBef>
        <a:spcAft>
          <a:spcPct val="0"/>
        </a:spcAft>
        <a:buClr>
          <a:srgbClr val="003399"/>
        </a:buClr>
        <a:buSzPct val="80000"/>
        <a:buFont typeface="Wingdings" pitchFamily="2" charset="2"/>
        <a:buChar char="n"/>
        <a:defRPr sz="1200" b="1">
          <a:solidFill>
            <a:schemeClr val="tx1"/>
          </a:solidFill>
          <a:latin typeface="Trebuchet MS" panose="020B0603020202020204" pitchFamily="34" charset="0"/>
        </a:defRPr>
      </a:lvl4pPr>
      <a:lvl5pPr marL="1543050" indent="-171450" algn="l" rtl="0" eaLnBrk="1" fontAlgn="base" hangingPunct="1">
        <a:spcBef>
          <a:spcPct val="20000"/>
        </a:spcBef>
        <a:spcAft>
          <a:spcPct val="0"/>
        </a:spcAft>
        <a:buClr>
          <a:srgbClr val="003399"/>
        </a:buClr>
        <a:buSzPct val="80000"/>
        <a:buFont typeface="Wingdings" pitchFamily="2" charset="2"/>
        <a:buChar char="n"/>
        <a:defRPr sz="1500">
          <a:solidFill>
            <a:schemeClr val="tx1"/>
          </a:solidFill>
          <a:latin typeface="+mn-lt"/>
        </a:defRPr>
      </a:lvl5pPr>
      <a:lvl6pPr marL="1885950" indent="-171450" algn="l" rtl="0" eaLnBrk="1" fontAlgn="base" hangingPunct="1">
        <a:spcBef>
          <a:spcPct val="20000"/>
        </a:spcBef>
        <a:spcAft>
          <a:spcPct val="0"/>
        </a:spcAft>
        <a:buClr>
          <a:srgbClr val="003399"/>
        </a:buClr>
        <a:buSzPct val="80000"/>
        <a:buFont typeface="Wingdings" pitchFamily="2" charset="2"/>
        <a:buChar char="n"/>
        <a:defRPr sz="1500">
          <a:solidFill>
            <a:schemeClr val="tx1"/>
          </a:solidFill>
          <a:latin typeface="+mn-lt"/>
        </a:defRPr>
      </a:lvl6pPr>
      <a:lvl7pPr marL="2228850" indent="-171450" algn="l" rtl="0" eaLnBrk="1" fontAlgn="base" hangingPunct="1">
        <a:spcBef>
          <a:spcPct val="20000"/>
        </a:spcBef>
        <a:spcAft>
          <a:spcPct val="0"/>
        </a:spcAft>
        <a:buClr>
          <a:srgbClr val="003399"/>
        </a:buClr>
        <a:buSzPct val="80000"/>
        <a:buFont typeface="Wingdings" pitchFamily="2" charset="2"/>
        <a:buChar char="n"/>
        <a:defRPr sz="1500">
          <a:solidFill>
            <a:schemeClr val="tx1"/>
          </a:solidFill>
          <a:latin typeface="+mn-lt"/>
        </a:defRPr>
      </a:lvl7pPr>
      <a:lvl8pPr marL="2571750" indent="-171450" algn="l" rtl="0" eaLnBrk="1" fontAlgn="base" hangingPunct="1">
        <a:spcBef>
          <a:spcPct val="20000"/>
        </a:spcBef>
        <a:spcAft>
          <a:spcPct val="0"/>
        </a:spcAft>
        <a:buClr>
          <a:srgbClr val="003399"/>
        </a:buClr>
        <a:buSzPct val="80000"/>
        <a:buFont typeface="Wingdings" pitchFamily="2" charset="2"/>
        <a:buChar char="n"/>
        <a:defRPr sz="1500">
          <a:solidFill>
            <a:schemeClr val="tx1"/>
          </a:solidFill>
          <a:latin typeface="+mn-lt"/>
        </a:defRPr>
      </a:lvl8pPr>
      <a:lvl9pPr marL="2914650" indent="-171450" algn="l" rtl="0" eaLnBrk="1" fontAlgn="base" hangingPunct="1">
        <a:spcBef>
          <a:spcPct val="20000"/>
        </a:spcBef>
        <a:spcAft>
          <a:spcPct val="0"/>
        </a:spcAft>
        <a:buClr>
          <a:srgbClr val="003399"/>
        </a:buClr>
        <a:buSzPct val="80000"/>
        <a:buFont typeface="Wingdings" pitchFamily="2" charset="2"/>
        <a:buChar char="n"/>
        <a:defRPr sz="15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760" y="1463040"/>
            <a:ext cx="8412480" cy="4937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1828800" y="182880"/>
            <a:ext cx="7040880" cy="1097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8121348" name="Line 4"/>
          <p:cNvSpPr>
            <a:spLocks noChangeShapeType="1"/>
          </p:cNvSpPr>
          <p:nvPr/>
        </p:nvSpPr>
        <p:spPr bwMode="auto">
          <a:xfrm>
            <a:off x="382588" y="6451600"/>
            <a:ext cx="8382000" cy="0"/>
          </a:xfrm>
          <a:prstGeom prst="line">
            <a:avLst/>
          </a:prstGeom>
          <a:noFill/>
          <a:ln w="57150">
            <a:solidFill>
              <a:srgbClr val="0C2D83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0" hangingPunct="0">
              <a:defRPr/>
            </a:pPr>
            <a:endParaRPr lang="en-US" sz="1050"/>
          </a:p>
        </p:txBody>
      </p:sp>
      <p:sp>
        <p:nvSpPr>
          <p:cNvPr id="8121349" name="Line 5"/>
          <p:cNvSpPr>
            <a:spLocks noChangeShapeType="1"/>
          </p:cNvSpPr>
          <p:nvPr/>
        </p:nvSpPr>
        <p:spPr bwMode="auto">
          <a:xfrm>
            <a:off x="384175" y="1416050"/>
            <a:ext cx="8382000" cy="0"/>
          </a:xfrm>
          <a:prstGeom prst="line">
            <a:avLst/>
          </a:prstGeom>
          <a:noFill/>
          <a:ln w="57150">
            <a:solidFill>
              <a:srgbClr val="0C2D83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0" hangingPunct="0">
              <a:defRPr/>
            </a:pPr>
            <a:endParaRPr lang="en-US" sz="1050"/>
          </a:p>
        </p:txBody>
      </p:sp>
      <p:sp>
        <p:nvSpPr>
          <p:cNvPr id="8121351" name="Text Box 7"/>
          <p:cNvSpPr txBox="1">
            <a:spLocks noChangeArrowheads="1"/>
          </p:cNvSpPr>
          <p:nvPr/>
        </p:nvSpPr>
        <p:spPr bwMode="auto">
          <a:xfrm>
            <a:off x="1296988" y="6521456"/>
            <a:ext cx="6553200" cy="2539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  <a:defRPr/>
            </a:pPr>
            <a:r>
              <a:rPr lang="en-US" sz="1050" b="1" i="1">
                <a:solidFill>
                  <a:schemeClr val="bg1">
                    <a:lumMod val="65000"/>
                  </a:schemeClr>
                </a:solidFill>
                <a:latin typeface="Trebuchet MS" panose="020B0603020202020204" pitchFamily="34" charset="0"/>
              </a:rPr>
              <a:t>I n t e g r i t y  -  S e r v i c e  -  E x c e l l e n c e</a:t>
            </a:r>
          </a:p>
        </p:txBody>
      </p:sp>
      <p:sp>
        <p:nvSpPr>
          <p:cNvPr id="8" name="Slide Number Placeholder 21"/>
          <p:cNvSpPr>
            <a:spLocks noGrp="1"/>
          </p:cNvSpPr>
          <p:nvPr>
            <p:ph type="sldNum" sz="quarter" idx="4"/>
          </p:nvPr>
        </p:nvSpPr>
        <p:spPr>
          <a:xfrm>
            <a:off x="8551334" y="6521450"/>
            <a:ext cx="592667" cy="336550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pPr>
              <a:defRPr/>
            </a:pPr>
            <a:fld id="{D7580031-58D8-4E1D-BF97-18519902E6F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10" name="Picture 2" descr="V:\03. DFAN Common Docs (XO-Babcock)\10 - Artwork, Templates\AeroSignature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502" y="40343"/>
            <a:ext cx="1093694" cy="1309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19418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</p:sldLayoutIdLst>
  <p:transition spd="med"/>
  <p:hf hdr="0" ftr="0" dt="0"/>
  <p:txStyles>
    <p:titleStyle>
      <a:lvl1pPr algn="r" rtl="0" eaLnBrk="1" fontAlgn="base" hangingPunct="1">
        <a:spcBef>
          <a:spcPct val="0"/>
        </a:spcBef>
        <a:spcAft>
          <a:spcPct val="0"/>
        </a:spcAft>
        <a:defRPr sz="2700" b="1">
          <a:solidFill>
            <a:srgbClr val="0C2D83"/>
          </a:solidFill>
          <a:latin typeface="Trebuchet MS" panose="020B0603020202020204" pitchFamily="34" charset="0"/>
          <a:ea typeface="+mj-ea"/>
          <a:cs typeface="+mj-cs"/>
        </a:defRPr>
      </a:lvl1pPr>
      <a:lvl2pPr algn="r" rtl="0" eaLnBrk="1" fontAlgn="base" hangingPunct="1">
        <a:spcBef>
          <a:spcPct val="0"/>
        </a:spcBef>
        <a:spcAft>
          <a:spcPct val="0"/>
        </a:spcAft>
        <a:defRPr sz="2700" b="1">
          <a:solidFill>
            <a:srgbClr val="0C2D83"/>
          </a:solidFill>
          <a:latin typeface="Arial" charset="0"/>
        </a:defRPr>
      </a:lvl2pPr>
      <a:lvl3pPr algn="r" rtl="0" eaLnBrk="1" fontAlgn="base" hangingPunct="1">
        <a:spcBef>
          <a:spcPct val="0"/>
        </a:spcBef>
        <a:spcAft>
          <a:spcPct val="0"/>
        </a:spcAft>
        <a:defRPr sz="2700" b="1">
          <a:solidFill>
            <a:srgbClr val="0C2D83"/>
          </a:solidFill>
          <a:latin typeface="Arial" charset="0"/>
        </a:defRPr>
      </a:lvl3pPr>
      <a:lvl4pPr algn="r" rtl="0" eaLnBrk="1" fontAlgn="base" hangingPunct="1">
        <a:spcBef>
          <a:spcPct val="0"/>
        </a:spcBef>
        <a:spcAft>
          <a:spcPct val="0"/>
        </a:spcAft>
        <a:defRPr sz="2700" b="1">
          <a:solidFill>
            <a:srgbClr val="0C2D83"/>
          </a:solidFill>
          <a:latin typeface="Arial" charset="0"/>
        </a:defRPr>
      </a:lvl4pPr>
      <a:lvl5pPr algn="r" rtl="0" eaLnBrk="1" fontAlgn="base" hangingPunct="1">
        <a:spcBef>
          <a:spcPct val="0"/>
        </a:spcBef>
        <a:spcAft>
          <a:spcPct val="0"/>
        </a:spcAft>
        <a:defRPr sz="2700" b="1">
          <a:solidFill>
            <a:srgbClr val="0C2D83"/>
          </a:solidFill>
          <a:latin typeface="Arial" charset="0"/>
        </a:defRPr>
      </a:lvl5pPr>
      <a:lvl6pPr marL="342900" algn="r" rtl="0" eaLnBrk="1" fontAlgn="base" hangingPunct="1">
        <a:spcBef>
          <a:spcPct val="0"/>
        </a:spcBef>
        <a:spcAft>
          <a:spcPct val="0"/>
        </a:spcAft>
        <a:defRPr sz="2700" b="1">
          <a:solidFill>
            <a:srgbClr val="0C2D83"/>
          </a:solidFill>
          <a:latin typeface="Arial" charset="0"/>
        </a:defRPr>
      </a:lvl6pPr>
      <a:lvl7pPr marL="685800" algn="r" rtl="0" eaLnBrk="1" fontAlgn="base" hangingPunct="1">
        <a:spcBef>
          <a:spcPct val="0"/>
        </a:spcBef>
        <a:spcAft>
          <a:spcPct val="0"/>
        </a:spcAft>
        <a:defRPr sz="2700" b="1">
          <a:solidFill>
            <a:srgbClr val="0C2D83"/>
          </a:solidFill>
          <a:latin typeface="Arial" charset="0"/>
        </a:defRPr>
      </a:lvl7pPr>
      <a:lvl8pPr marL="1028700" algn="r" rtl="0" eaLnBrk="1" fontAlgn="base" hangingPunct="1">
        <a:spcBef>
          <a:spcPct val="0"/>
        </a:spcBef>
        <a:spcAft>
          <a:spcPct val="0"/>
        </a:spcAft>
        <a:defRPr sz="2700" b="1">
          <a:solidFill>
            <a:srgbClr val="0C2D83"/>
          </a:solidFill>
          <a:latin typeface="Arial" charset="0"/>
        </a:defRPr>
      </a:lvl8pPr>
      <a:lvl9pPr marL="1371600" algn="r" rtl="0" eaLnBrk="1" fontAlgn="base" hangingPunct="1">
        <a:spcBef>
          <a:spcPct val="0"/>
        </a:spcBef>
        <a:spcAft>
          <a:spcPct val="0"/>
        </a:spcAft>
        <a:defRPr sz="2700" b="1">
          <a:solidFill>
            <a:srgbClr val="0C2D83"/>
          </a:solidFill>
          <a:latin typeface="Arial" charset="0"/>
        </a:defRPr>
      </a:lvl9pPr>
    </p:titleStyle>
    <p:bodyStyle>
      <a:lvl1pPr marL="214313" indent="-214313" algn="l" rtl="0" eaLnBrk="1" fontAlgn="base" hangingPunct="1">
        <a:spcBef>
          <a:spcPct val="20000"/>
        </a:spcBef>
        <a:spcAft>
          <a:spcPct val="0"/>
        </a:spcAft>
        <a:buClr>
          <a:srgbClr val="0C2D83"/>
        </a:buClr>
        <a:buSzPct val="80000"/>
        <a:buFont typeface="Wingdings" pitchFamily="2" charset="2"/>
        <a:buChar char="n"/>
        <a:defRPr sz="1800" b="1">
          <a:solidFill>
            <a:schemeClr val="tx1"/>
          </a:solidFill>
          <a:latin typeface="Trebuchet MS" panose="020B0603020202020204" pitchFamily="34" charset="0"/>
          <a:ea typeface="+mn-ea"/>
          <a:cs typeface="+mn-cs"/>
        </a:defRPr>
      </a:lvl1pPr>
      <a:lvl2pPr marL="516731" indent="-211931" algn="l" rtl="0" eaLnBrk="1" fontAlgn="base" hangingPunct="1">
        <a:spcBef>
          <a:spcPct val="20000"/>
        </a:spcBef>
        <a:spcAft>
          <a:spcPct val="0"/>
        </a:spcAft>
        <a:buClr>
          <a:srgbClr val="0C2D83"/>
        </a:buClr>
        <a:buSzPct val="80000"/>
        <a:buFont typeface="Wingdings" pitchFamily="2" charset="2"/>
        <a:buChar char="n"/>
        <a:defRPr sz="1500" b="1">
          <a:solidFill>
            <a:schemeClr val="tx1"/>
          </a:solidFill>
          <a:latin typeface="Trebuchet MS" panose="020B0603020202020204" pitchFamily="34" charset="0"/>
        </a:defRPr>
      </a:lvl2pPr>
      <a:lvl3pPr marL="770335" indent="-167879" algn="l" rtl="0" eaLnBrk="1" fontAlgn="base" hangingPunct="1">
        <a:spcBef>
          <a:spcPct val="20000"/>
        </a:spcBef>
        <a:spcAft>
          <a:spcPct val="0"/>
        </a:spcAft>
        <a:buClr>
          <a:srgbClr val="0C2D83"/>
        </a:buClr>
        <a:buSzPct val="80000"/>
        <a:buFont typeface="Wingdings" pitchFamily="2" charset="2"/>
        <a:buChar char="n"/>
        <a:defRPr sz="1350" b="1">
          <a:solidFill>
            <a:schemeClr val="tx1"/>
          </a:solidFill>
          <a:latin typeface="Trebuchet MS" panose="020B0603020202020204" pitchFamily="34" charset="0"/>
        </a:defRPr>
      </a:lvl3pPr>
      <a:lvl4pPr marL="1200150" indent="-171450" algn="l" rtl="0" eaLnBrk="1" fontAlgn="base" hangingPunct="1">
        <a:spcBef>
          <a:spcPct val="20000"/>
        </a:spcBef>
        <a:spcAft>
          <a:spcPct val="0"/>
        </a:spcAft>
        <a:buClr>
          <a:srgbClr val="003399"/>
        </a:buClr>
        <a:buSzPct val="80000"/>
        <a:buFont typeface="Wingdings" pitchFamily="2" charset="2"/>
        <a:buChar char="n"/>
        <a:defRPr sz="1200" b="1">
          <a:solidFill>
            <a:schemeClr val="tx1"/>
          </a:solidFill>
          <a:latin typeface="Trebuchet MS" panose="020B0603020202020204" pitchFamily="34" charset="0"/>
        </a:defRPr>
      </a:lvl4pPr>
      <a:lvl5pPr marL="1543050" indent="-171450" algn="l" rtl="0" eaLnBrk="1" fontAlgn="base" hangingPunct="1">
        <a:spcBef>
          <a:spcPct val="20000"/>
        </a:spcBef>
        <a:spcAft>
          <a:spcPct val="0"/>
        </a:spcAft>
        <a:buClr>
          <a:srgbClr val="003399"/>
        </a:buClr>
        <a:buSzPct val="80000"/>
        <a:buFont typeface="Wingdings" pitchFamily="2" charset="2"/>
        <a:buChar char="n"/>
        <a:defRPr sz="1500">
          <a:solidFill>
            <a:schemeClr val="tx1"/>
          </a:solidFill>
          <a:latin typeface="+mn-lt"/>
        </a:defRPr>
      </a:lvl5pPr>
      <a:lvl6pPr marL="1885950" indent="-171450" algn="l" rtl="0" eaLnBrk="1" fontAlgn="base" hangingPunct="1">
        <a:spcBef>
          <a:spcPct val="20000"/>
        </a:spcBef>
        <a:spcAft>
          <a:spcPct val="0"/>
        </a:spcAft>
        <a:buClr>
          <a:srgbClr val="003399"/>
        </a:buClr>
        <a:buSzPct val="80000"/>
        <a:buFont typeface="Wingdings" pitchFamily="2" charset="2"/>
        <a:buChar char="n"/>
        <a:defRPr sz="1500">
          <a:solidFill>
            <a:schemeClr val="tx1"/>
          </a:solidFill>
          <a:latin typeface="+mn-lt"/>
        </a:defRPr>
      </a:lvl6pPr>
      <a:lvl7pPr marL="2228850" indent="-171450" algn="l" rtl="0" eaLnBrk="1" fontAlgn="base" hangingPunct="1">
        <a:spcBef>
          <a:spcPct val="20000"/>
        </a:spcBef>
        <a:spcAft>
          <a:spcPct val="0"/>
        </a:spcAft>
        <a:buClr>
          <a:srgbClr val="003399"/>
        </a:buClr>
        <a:buSzPct val="80000"/>
        <a:buFont typeface="Wingdings" pitchFamily="2" charset="2"/>
        <a:buChar char="n"/>
        <a:defRPr sz="1500">
          <a:solidFill>
            <a:schemeClr val="tx1"/>
          </a:solidFill>
          <a:latin typeface="+mn-lt"/>
        </a:defRPr>
      </a:lvl7pPr>
      <a:lvl8pPr marL="2571750" indent="-171450" algn="l" rtl="0" eaLnBrk="1" fontAlgn="base" hangingPunct="1">
        <a:spcBef>
          <a:spcPct val="20000"/>
        </a:spcBef>
        <a:spcAft>
          <a:spcPct val="0"/>
        </a:spcAft>
        <a:buClr>
          <a:srgbClr val="003399"/>
        </a:buClr>
        <a:buSzPct val="80000"/>
        <a:buFont typeface="Wingdings" pitchFamily="2" charset="2"/>
        <a:buChar char="n"/>
        <a:defRPr sz="1500">
          <a:solidFill>
            <a:schemeClr val="tx1"/>
          </a:solidFill>
          <a:latin typeface="+mn-lt"/>
        </a:defRPr>
      </a:lvl8pPr>
      <a:lvl9pPr marL="2914650" indent="-171450" algn="l" rtl="0" eaLnBrk="1" fontAlgn="base" hangingPunct="1">
        <a:spcBef>
          <a:spcPct val="20000"/>
        </a:spcBef>
        <a:spcAft>
          <a:spcPct val="0"/>
        </a:spcAft>
        <a:buClr>
          <a:srgbClr val="003399"/>
        </a:buClr>
        <a:buSzPct val="80000"/>
        <a:buFont typeface="Wingdings" pitchFamily="2" charset="2"/>
        <a:buChar char="n"/>
        <a:defRPr sz="15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/>
          <p:cNvSpPr>
            <a:spLocks noGrp="1"/>
          </p:cNvSpPr>
          <p:nvPr>
            <p:ph type="title"/>
          </p:nvPr>
        </p:nvSpPr>
        <p:spPr>
          <a:xfrm>
            <a:off x="1828800" y="182880"/>
            <a:ext cx="7040880" cy="1097280"/>
          </a:xfrm>
        </p:spPr>
        <p:txBody>
          <a:bodyPr/>
          <a:lstStyle/>
          <a:p>
            <a:r>
              <a:rPr lang="en-US" dirty="0" err="1" smtClean="0"/>
              <a:t>AstroEngr</a:t>
            </a:r>
            <a:r>
              <a:rPr lang="en-US" dirty="0" smtClean="0"/>
              <a:t> 331X</a:t>
            </a:r>
            <a:endParaRPr lang="en-US" dirty="0"/>
          </a:p>
        </p:txBody>
      </p:sp>
      <p:sp>
        <p:nvSpPr>
          <p:cNvPr id="8" name="Subtitle 4"/>
          <p:cNvSpPr>
            <a:spLocks noGrp="1"/>
          </p:cNvSpPr>
          <p:nvPr>
            <p:ph type="subTitle" idx="1"/>
          </p:nvPr>
        </p:nvSpPr>
        <p:spPr>
          <a:xfrm>
            <a:off x="365760" y="1463040"/>
            <a:ext cx="8412480" cy="4937760"/>
          </a:xfrm>
        </p:spPr>
        <p:txBody>
          <a:bodyPr/>
          <a:lstStyle/>
          <a:p>
            <a:pPr marL="0" indent="0" algn="ctr">
              <a:buNone/>
            </a:pPr>
            <a:endParaRPr lang="en-US" sz="3200" dirty="0" smtClean="0">
              <a:solidFill>
                <a:srgbClr val="002060"/>
              </a:solidFill>
            </a:endParaRPr>
          </a:p>
          <a:p>
            <a:pPr marL="0" indent="0" algn="ctr">
              <a:buNone/>
            </a:pPr>
            <a:endParaRPr lang="en-US" sz="3200" dirty="0">
              <a:solidFill>
                <a:srgbClr val="002060"/>
              </a:solidFill>
            </a:endParaRPr>
          </a:p>
          <a:p>
            <a:pPr marL="0" indent="0" algn="ctr">
              <a:buNone/>
            </a:pPr>
            <a:r>
              <a:rPr lang="en-US" sz="3200" dirty="0" smtClean="0">
                <a:solidFill>
                  <a:srgbClr val="002060"/>
                </a:solidFill>
              </a:rPr>
              <a:t>Payloads:</a:t>
            </a:r>
            <a:endParaRPr lang="en-US" sz="3200" dirty="0" smtClean="0">
              <a:solidFill>
                <a:srgbClr val="002060"/>
              </a:solidFill>
            </a:endParaRPr>
          </a:p>
          <a:p>
            <a:pPr marL="0" indent="0" algn="ctr">
              <a:buNone/>
            </a:pPr>
            <a:r>
              <a:rPr lang="en-US" sz="3200" dirty="0" smtClean="0">
                <a:solidFill>
                  <a:srgbClr val="002060"/>
                </a:solidFill>
              </a:rPr>
              <a:t>Visible, IR and SAR Imagery</a:t>
            </a:r>
            <a:endParaRPr lang="en-US" sz="3200" dirty="0" smtClean="0">
              <a:solidFill>
                <a:srgbClr val="002060"/>
              </a:solidFill>
            </a:endParaRPr>
          </a:p>
          <a:p>
            <a:pPr marL="0" indent="0" algn="ctr">
              <a:buNone/>
            </a:pPr>
            <a:endParaRPr lang="en-US" sz="3200" dirty="0">
              <a:solidFill>
                <a:srgbClr val="002060"/>
              </a:solidFill>
            </a:endParaRPr>
          </a:p>
          <a:p>
            <a:pPr marL="0" indent="0" algn="ctr">
              <a:buNone/>
            </a:pPr>
            <a:r>
              <a:rPr lang="en-US" sz="3200" dirty="0" smtClean="0">
                <a:solidFill>
                  <a:srgbClr val="002060"/>
                </a:solidFill>
              </a:rPr>
              <a:t>May 2024</a:t>
            </a:r>
            <a:endParaRPr lang="en-US" sz="32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171383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No alternative text description for this image">
            <a:extLst>
              <a:ext uri="{FF2B5EF4-FFF2-40B4-BE49-F238E27FC236}">
                <a16:creationId xmlns:a16="http://schemas.microsoft.com/office/drawing/2014/main" id="{778D5FF8-A60D-1D71-7AE6-0F45D6BCC5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0251" y="1358667"/>
            <a:ext cx="51435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973521" y="405882"/>
            <a:ext cx="7886700" cy="692808"/>
          </a:xfrm>
          <a:prstGeom prst="rect">
            <a:avLst/>
          </a:prstGeom>
        </p:spPr>
        <p:txBody>
          <a:bodyPr/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C2D83"/>
                </a:solidFill>
                <a:latin typeface="Trebuchet MS" panose="020B0603020202020204" pitchFamily="34" charset="0"/>
                <a:ea typeface="+mj-ea"/>
                <a:cs typeface="+mj-cs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C2D83"/>
                </a:solidFill>
                <a:latin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C2D83"/>
                </a:solidFill>
                <a:latin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C2D83"/>
                </a:solidFill>
                <a:latin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C2D83"/>
                </a:solidFill>
                <a:latin typeface="Arial" charset="0"/>
              </a:defRPr>
            </a:lvl5pPr>
            <a:lvl6pPr marL="342900" algn="r" rtl="0" eaLnBrk="1" fontAlgn="base" hangingPunct="1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C2D83"/>
                </a:solidFill>
                <a:latin typeface="Arial" charset="0"/>
              </a:defRPr>
            </a:lvl6pPr>
            <a:lvl7pPr marL="685800" algn="r" rtl="0" eaLnBrk="1" fontAlgn="base" hangingPunct="1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C2D83"/>
                </a:solidFill>
                <a:latin typeface="Arial" charset="0"/>
              </a:defRPr>
            </a:lvl7pPr>
            <a:lvl8pPr marL="1028700" algn="r" rtl="0" eaLnBrk="1" fontAlgn="base" hangingPunct="1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C2D83"/>
                </a:solidFill>
                <a:latin typeface="Arial" charset="0"/>
              </a:defRPr>
            </a:lvl8pPr>
            <a:lvl9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C2D83"/>
                </a:solidFill>
                <a:latin typeface="Arial" charset="0"/>
              </a:defRPr>
            </a:lvl9pPr>
          </a:lstStyle>
          <a:p>
            <a:r>
              <a:rPr lang="en-US" kern="0" dirty="0" smtClean="0"/>
              <a:t>Distortions: Foreshortening, Layover</a:t>
            </a:r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456099595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rain that is not running on the (dark grey) tracks, but shifted to the right hand side. 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1379" y="1409042"/>
            <a:ext cx="7420588" cy="5067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20C1FDC-5B53-B3A9-CBED-ABC0CA533E13}"/>
              </a:ext>
            </a:extLst>
          </p:cNvPr>
          <p:cNvSpPr txBox="1"/>
          <p:nvPr/>
        </p:nvSpPr>
        <p:spPr>
          <a:xfrm>
            <a:off x="112860" y="2575691"/>
            <a:ext cx="1508519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Blur and displacement of moving object – movement in both azimuth and ground range directions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973521" y="405882"/>
            <a:ext cx="7886700" cy="692808"/>
          </a:xfrm>
          <a:prstGeom prst="rect">
            <a:avLst/>
          </a:prstGeom>
        </p:spPr>
        <p:txBody>
          <a:bodyPr/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C2D83"/>
                </a:solidFill>
                <a:latin typeface="Trebuchet MS" panose="020B0603020202020204" pitchFamily="34" charset="0"/>
                <a:ea typeface="+mj-ea"/>
                <a:cs typeface="+mj-cs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C2D83"/>
                </a:solidFill>
                <a:latin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C2D83"/>
                </a:solidFill>
                <a:latin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C2D83"/>
                </a:solidFill>
                <a:latin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C2D83"/>
                </a:solidFill>
                <a:latin typeface="Arial" charset="0"/>
              </a:defRPr>
            </a:lvl5pPr>
            <a:lvl6pPr marL="342900" algn="r" rtl="0" eaLnBrk="1" fontAlgn="base" hangingPunct="1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C2D83"/>
                </a:solidFill>
                <a:latin typeface="Arial" charset="0"/>
              </a:defRPr>
            </a:lvl6pPr>
            <a:lvl7pPr marL="685800" algn="r" rtl="0" eaLnBrk="1" fontAlgn="base" hangingPunct="1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C2D83"/>
                </a:solidFill>
                <a:latin typeface="Arial" charset="0"/>
              </a:defRPr>
            </a:lvl7pPr>
            <a:lvl8pPr marL="1028700" algn="r" rtl="0" eaLnBrk="1" fontAlgn="base" hangingPunct="1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C2D83"/>
                </a:solidFill>
                <a:latin typeface="Arial" charset="0"/>
              </a:defRPr>
            </a:lvl8pPr>
            <a:lvl9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C2D83"/>
                </a:solidFill>
                <a:latin typeface="Arial" charset="0"/>
              </a:defRPr>
            </a:lvl9pPr>
          </a:lstStyle>
          <a:p>
            <a:r>
              <a:rPr lang="en-US" kern="0" dirty="0" smtClean="0"/>
              <a:t>Distortions: Moving objects</a:t>
            </a:r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17681267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No alternative text description for this image">
            <a:extLst>
              <a:ext uri="{FF2B5EF4-FFF2-40B4-BE49-F238E27FC236}">
                <a16:creationId xmlns:a16="http://schemas.microsoft.com/office/drawing/2014/main" id="{20414887-AD00-0224-B5CE-408F0AAFF1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0761" y="1372257"/>
            <a:ext cx="51435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973521" y="405882"/>
            <a:ext cx="7886700" cy="692808"/>
          </a:xfrm>
          <a:prstGeom prst="rect">
            <a:avLst/>
          </a:prstGeom>
        </p:spPr>
        <p:txBody>
          <a:bodyPr/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C2D83"/>
                </a:solidFill>
                <a:latin typeface="Trebuchet MS" panose="020B0603020202020204" pitchFamily="34" charset="0"/>
                <a:ea typeface="+mj-ea"/>
                <a:cs typeface="+mj-cs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C2D83"/>
                </a:solidFill>
                <a:latin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C2D83"/>
                </a:solidFill>
                <a:latin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C2D83"/>
                </a:solidFill>
                <a:latin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C2D83"/>
                </a:solidFill>
                <a:latin typeface="Arial" charset="0"/>
              </a:defRPr>
            </a:lvl5pPr>
            <a:lvl6pPr marL="342900" algn="r" rtl="0" eaLnBrk="1" fontAlgn="base" hangingPunct="1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C2D83"/>
                </a:solidFill>
                <a:latin typeface="Arial" charset="0"/>
              </a:defRPr>
            </a:lvl6pPr>
            <a:lvl7pPr marL="685800" algn="r" rtl="0" eaLnBrk="1" fontAlgn="base" hangingPunct="1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C2D83"/>
                </a:solidFill>
                <a:latin typeface="Arial" charset="0"/>
              </a:defRPr>
            </a:lvl7pPr>
            <a:lvl8pPr marL="1028700" algn="r" rtl="0" eaLnBrk="1" fontAlgn="base" hangingPunct="1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C2D83"/>
                </a:solidFill>
                <a:latin typeface="Arial" charset="0"/>
              </a:defRPr>
            </a:lvl8pPr>
            <a:lvl9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C2D83"/>
                </a:solidFill>
                <a:latin typeface="Arial" charset="0"/>
              </a:defRPr>
            </a:lvl9pPr>
          </a:lstStyle>
          <a:p>
            <a:r>
              <a:rPr lang="en-US" kern="0" dirty="0" smtClean="0"/>
              <a:t>Distortions: Moving objects</a:t>
            </a:r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3269669566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Google Earth Engine: SAR Water Body Classifica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62" y="1763250"/>
            <a:ext cx="9073039" cy="3981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3521" y="405882"/>
            <a:ext cx="7886700" cy="692808"/>
          </a:xfrm>
        </p:spPr>
        <p:txBody>
          <a:bodyPr/>
          <a:lstStyle/>
          <a:p>
            <a:r>
              <a:rPr lang="en-US" dirty="0" smtClean="0"/>
              <a:t>Distortions: Speckle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29879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NeuSAR</a:t>
            </a:r>
            <a:r>
              <a:rPr lang="en-US" dirty="0" smtClean="0"/>
              <a:t> Image of Eastern Singapore (2022)</a:t>
            </a:r>
            <a:endParaRPr lang="en-US" dirty="0"/>
          </a:p>
        </p:txBody>
      </p:sp>
      <p:pic>
        <p:nvPicPr>
          <p:cNvPr id="1026" name="Picture 2" descr="https://admin.eoportal.org/documents/d/eoportal/image3-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865" y="1596987"/>
            <a:ext cx="8252701" cy="4819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www.dso50.com.sg/assets/images/chapter4/4A1-neusar/neusar-s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486" y="1596987"/>
            <a:ext cx="3050080" cy="1964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78027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s://miro.medium.com/max/11896/1*S-c3OM4SHcuatB9W5Zu9jQ.jpe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385" y="1361746"/>
            <a:ext cx="8477795" cy="4934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105100" y="6251331"/>
            <a:ext cx="91440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 err="1">
                <a:solidFill>
                  <a:srgbClr val="757575"/>
                </a:solidFill>
                <a:latin typeface="sohne"/>
              </a:rPr>
              <a:t>Maxar</a:t>
            </a:r>
            <a:r>
              <a:rPr lang="en-US" sz="1200" b="1" dirty="0">
                <a:solidFill>
                  <a:srgbClr val="757575"/>
                </a:solidFill>
                <a:latin typeface="sohne"/>
              </a:rPr>
              <a:t> </a:t>
            </a:r>
            <a:r>
              <a:rPr lang="en-US" sz="1200" b="1" dirty="0" err="1">
                <a:solidFill>
                  <a:srgbClr val="757575"/>
                </a:solidFill>
                <a:latin typeface="sohne"/>
              </a:rPr>
              <a:t>WorldView</a:t>
            </a:r>
            <a:r>
              <a:rPr lang="en-US" sz="1200" b="1" dirty="0">
                <a:solidFill>
                  <a:srgbClr val="757575"/>
                </a:solidFill>
                <a:latin typeface="sohne"/>
              </a:rPr>
              <a:t> 2 imagery (left) blended into Capella Space visualized return (right). Mosaic created by </a:t>
            </a:r>
            <a:r>
              <a:rPr lang="en-US" sz="1200" b="1" dirty="0" err="1">
                <a:solidFill>
                  <a:srgbClr val="757575"/>
                </a:solidFill>
                <a:latin typeface="sohne"/>
              </a:rPr>
              <a:t>CosmiQ</a:t>
            </a:r>
            <a:r>
              <a:rPr lang="en-US" sz="1200" b="1" dirty="0">
                <a:solidFill>
                  <a:srgbClr val="757575"/>
                </a:solidFill>
                <a:latin typeface="sohne"/>
              </a:rPr>
              <a:t> Works.</a:t>
            </a:r>
            <a:endParaRPr lang="en-US" sz="1200" b="1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973521" y="405882"/>
            <a:ext cx="7886700" cy="692808"/>
          </a:xfrm>
          <a:prstGeom prst="rect">
            <a:avLst/>
          </a:prstGeom>
        </p:spPr>
        <p:txBody>
          <a:bodyPr/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C2D83"/>
                </a:solidFill>
                <a:latin typeface="Trebuchet MS" panose="020B0603020202020204" pitchFamily="34" charset="0"/>
                <a:ea typeface="+mj-ea"/>
                <a:cs typeface="+mj-cs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C2D83"/>
                </a:solidFill>
                <a:latin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C2D83"/>
                </a:solidFill>
                <a:latin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C2D83"/>
                </a:solidFill>
                <a:latin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C2D83"/>
                </a:solidFill>
                <a:latin typeface="Arial" charset="0"/>
              </a:defRPr>
            </a:lvl5pPr>
            <a:lvl6pPr marL="342900" algn="r" rtl="0" eaLnBrk="1" fontAlgn="base" hangingPunct="1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C2D83"/>
                </a:solidFill>
                <a:latin typeface="Arial" charset="0"/>
              </a:defRPr>
            </a:lvl6pPr>
            <a:lvl7pPr marL="685800" algn="r" rtl="0" eaLnBrk="1" fontAlgn="base" hangingPunct="1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C2D83"/>
                </a:solidFill>
                <a:latin typeface="Arial" charset="0"/>
              </a:defRPr>
            </a:lvl7pPr>
            <a:lvl8pPr marL="1028700" algn="r" rtl="0" eaLnBrk="1" fontAlgn="base" hangingPunct="1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C2D83"/>
                </a:solidFill>
                <a:latin typeface="Arial" charset="0"/>
              </a:defRPr>
            </a:lvl8pPr>
            <a:lvl9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C2D83"/>
                </a:solidFill>
                <a:latin typeface="Arial" charset="0"/>
              </a:defRPr>
            </a:lvl9pPr>
          </a:lstStyle>
          <a:p>
            <a:r>
              <a:rPr lang="en-US" kern="0" dirty="0" smtClean="0"/>
              <a:t>Visible/SAR Comparison</a:t>
            </a:r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9881705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Commercially available imagery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69622"/>
            <a:ext cx="7886700" cy="3992336"/>
          </a:xfrm>
        </p:spPr>
        <p:txBody>
          <a:bodyPr>
            <a:normAutofit/>
          </a:bodyPr>
          <a:lstStyle/>
          <a:p>
            <a:r>
              <a:rPr lang="en-US" dirty="0" smtClean="0"/>
              <a:t>Worldview-3</a:t>
            </a:r>
            <a:endParaRPr lang="en-US" dirty="0"/>
          </a:p>
          <a:p>
            <a:r>
              <a:rPr lang="en-US" dirty="0"/>
              <a:t>Very high-resolution</a:t>
            </a:r>
          </a:p>
          <a:p>
            <a:pPr lvl="1"/>
            <a:r>
              <a:rPr lang="en-US" dirty="0"/>
              <a:t>Panchromatic 31 cm </a:t>
            </a:r>
          </a:p>
          <a:p>
            <a:pPr lvl="1"/>
            <a:r>
              <a:rPr lang="en-US" dirty="0"/>
              <a:t>Visible &amp; near-infrared 1.24 m </a:t>
            </a:r>
          </a:p>
          <a:p>
            <a:pPr lvl="1"/>
            <a:r>
              <a:rPr lang="en-US" dirty="0"/>
              <a:t>Short-wave infrared 3.7 m </a:t>
            </a:r>
          </a:p>
          <a:p>
            <a:pPr lvl="1"/>
            <a:r>
              <a:rPr lang="en-US" dirty="0"/>
              <a:t>CAVIS 30 m</a:t>
            </a:r>
          </a:p>
          <a:p>
            <a:endParaRPr lang="en-US" dirty="0"/>
          </a:p>
          <a:p>
            <a:r>
              <a:rPr lang="en-US" dirty="0"/>
              <a:t>Spectral diversity</a:t>
            </a:r>
          </a:p>
          <a:p>
            <a:pPr lvl="1"/>
            <a:r>
              <a:rPr lang="en-US" dirty="0"/>
              <a:t>4 standard VNIR colors: blue, green, red, near-IR1 </a:t>
            </a:r>
          </a:p>
          <a:p>
            <a:pPr lvl="1"/>
            <a:r>
              <a:rPr lang="en-US" dirty="0"/>
              <a:t>4 added VNIR colors: coastal, yellow, red edge, and near-IR2 </a:t>
            </a:r>
          </a:p>
          <a:p>
            <a:pPr lvl="1"/>
            <a:r>
              <a:rPr lang="en-US" dirty="0"/>
              <a:t>8 SWIR bands: Penetrates haze, fog, smog, dust, and smoke </a:t>
            </a:r>
          </a:p>
          <a:p>
            <a:pPr lvl="1"/>
            <a:r>
              <a:rPr lang="en-US" dirty="0"/>
              <a:t>12 CAVIS bands: Maps clouds, ice and snow, corrects for aerosol and water </a:t>
            </a:r>
            <a:r>
              <a:rPr lang="en-US" dirty="0" smtClean="0"/>
              <a:t>vapor 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2" descr="About WorldView-3 I A Satellite With Unsurpassed Accuracy &amp;amp; Agility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3397" y="1458894"/>
            <a:ext cx="3723370" cy="3226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0550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WorldView3_Auto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852" y="1477355"/>
            <a:ext cx="8785655" cy="4952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3652344" y="507914"/>
            <a:ext cx="5628291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700" b="1" kern="0" dirty="0" smtClean="0">
                <a:solidFill>
                  <a:srgbClr val="0C2D83"/>
                </a:solidFill>
                <a:latin typeface="Trebuchet MS" panose="020B0603020202020204" pitchFamily="34" charset="0"/>
                <a:ea typeface="+mj-ea"/>
                <a:cs typeface="+mj-cs"/>
              </a:rPr>
              <a:t>30 cm Resolution, </a:t>
            </a:r>
            <a:r>
              <a:rPr lang="en-US" sz="2700" b="1" kern="0" dirty="0" err="1" smtClean="0">
                <a:solidFill>
                  <a:srgbClr val="0C2D83"/>
                </a:solidFill>
                <a:latin typeface="Trebuchet MS" panose="020B0603020202020204" pitchFamily="34" charset="0"/>
                <a:ea typeface="+mj-ea"/>
                <a:cs typeface="+mj-cs"/>
              </a:rPr>
              <a:t>Shanghi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011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WorldView3_Auto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304" y="1487871"/>
            <a:ext cx="8040188" cy="4868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3652344" y="507914"/>
            <a:ext cx="5628291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700" b="1" kern="0" dirty="0" smtClean="0">
                <a:solidFill>
                  <a:srgbClr val="0C2D83"/>
                </a:solidFill>
                <a:latin typeface="Trebuchet MS" panose="020B0603020202020204" pitchFamily="34" charset="0"/>
                <a:ea typeface="+mj-ea"/>
                <a:cs typeface="+mj-cs"/>
              </a:rPr>
              <a:t>31 cm Resolution, Madrid Airport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6852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586" y="1424809"/>
            <a:ext cx="8054758" cy="5041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687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WorldView3_Auto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819" y="1529913"/>
            <a:ext cx="7962696" cy="4875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3873061" y="507914"/>
            <a:ext cx="5628291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700" b="1" kern="0" dirty="0" smtClean="0">
                <a:solidFill>
                  <a:srgbClr val="0C2D83"/>
                </a:solidFill>
                <a:latin typeface="Trebuchet MS" panose="020B0603020202020204" pitchFamily="34" charset="0"/>
                <a:ea typeface="+mj-ea"/>
                <a:cs typeface="+mj-cs"/>
              </a:rPr>
              <a:t>SWIR Image, Klamath Fire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0724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>
            <a:extLst>
              <a:ext uri="{FF2B5EF4-FFF2-40B4-BE49-F238E27FC236}">
                <a16:creationId xmlns:a16="http://schemas.microsoft.com/office/drawing/2014/main" id="{2C82B831-C46F-8B80-C40E-20E96B160D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990" y="1569795"/>
            <a:ext cx="7705868" cy="4725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2975898" y="518599"/>
            <a:ext cx="5628291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700" b="1" kern="0" dirty="0" smtClean="0">
                <a:solidFill>
                  <a:srgbClr val="0C2D83"/>
                </a:solidFill>
                <a:latin typeface="Trebuchet MS" panose="020B0603020202020204" pitchFamily="34" charset="0"/>
                <a:ea typeface="+mj-ea"/>
                <a:cs typeface="+mj-cs"/>
              </a:rPr>
              <a:t>Satellite Clean Room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9691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1346589F-43E8-9847-BE1E-B282671985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6146" y="1028420"/>
            <a:ext cx="1962150" cy="146685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278D07B-A7F1-274B-B5AC-B1D74A5B2B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779" y="3086381"/>
            <a:ext cx="3147935" cy="27432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C75771D-3053-D547-82A9-736F979B55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9796" y="3061534"/>
            <a:ext cx="3261269" cy="284543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E65035E-4308-504D-9923-9C2142B652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1797" y="2228850"/>
            <a:ext cx="4886746" cy="325783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842BAFC-8C7A-B240-8A7E-A76B3E85319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195" y="1028419"/>
            <a:ext cx="5835606" cy="456350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C9C60E7-DBB6-D240-9B74-C91F94E4090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633" y="1639335"/>
            <a:ext cx="6858000" cy="384734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A85866CD-99BC-601A-F152-0DA8B959EC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0" y="182880"/>
            <a:ext cx="7040880" cy="1097280"/>
          </a:xfrm>
        </p:spPr>
        <p:txBody>
          <a:bodyPr/>
          <a:lstStyle/>
          <a:p>
            <a:r>
              <a:rPr lang="en-US" dirty="0"/>
              <a:t>Landsat 8</a:t>
            </a:r>
          </a:p>
        </p:txBody>
      </p:sp>
    </p:spTree>
    <p:extLst>
      <p:ext uri="{BB962C8B-B14F-4D97-AF65-F5344CB8AC3E}">
        <p14:creationId xmlns:p14="http://schemas.microsoft.com/office/powerpoint/2010/main" val="3581665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No alternative text description for this image">
            <a:extLst>
              <a:ext uri="{FF2B5EF4-FFF2-40B4-BE49-F238E27FC236}">
                <a16:creationId xmlns:a16="http://schemas.microsoft.com/office/drawing/2014/main" id="{4A91451B-9131-2258-D56A-432B8DBB2F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59499"/>
            <a:ext cx="51435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No alternative text description for this image">
            <a:extLst>
              <a:ext uri="{FF2B5EF4-FFF2-40B4-BE49-F238E27FC236}">
                <a16:creationId xmlns:a16="http://schemas.microsoft.com/office/drawing/2014/main" id="{A400585C-B764-63D8-590D-924186042E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6928" y="1359499"/>
            <a:ext cx="5147072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2975898" y="518599"/>
            <a:ext cx="5628291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700" b="1" kern="0" dirty="0" smtClean="0">
                <a:solidFill>
                  <a:srgbClr val="0C2D83"/>
                </a:solidFill>
                <a:latin typeface="Trebuchet MS" panose="020B0603020202020204" pitchFamily="34" charset="0"/>
                <a:ea typeface="+mj-ea"/>
                <a:cs typeface="+mj-cs"/>
              </a:rPr>
              <a:t>Cedar Point, Sandusky Ohio, USA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6523024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Astro 310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imes New Roman-Arial">
      <a:majorFont>
        <a:latin typeface="Times New Roman" panose="02020603050405020304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C2D83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C2D83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4_USAFA Standard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USAFA Standard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USAFA Standard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USAFA Standard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USAFA Standard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USAFA Standard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USAFA Standard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USAFA Standard 8">
        <a:dk1>
          <a:srgbClr val="0C2D83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9256F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Astro 310 Theme" id="{244C6FAF-B7F0-4A86-916F-26D2E6EE7DDC}" vid="{20D8168A-5EAA-471C-9E49-240D9D107552}"/>
    </a:ext>
  </a:extLst>
</a:theme>
</file>

<file path=ppt/theme/theme2.xml><?xml version="1.0" encoding="utf-8"?>
<a:theme xmlns:a="http://schemas.openxmlformats.org/drawingml/2006/main" name="5_USAFA Standard">
  <a:themeElements>
    <a:clrScheme name="4_USAFA Standard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4_USAFA Standard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C2D83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C2D83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4_USAFA Standard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USAFA Standard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USAFA Standard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USAFA Standard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USAFA Standard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USAFA Standard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USAFA Standard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USAFA Standard 8">
        <a:dk1>
          <a:srgbClr val="0C2D83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9256F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53A8654EBD2EE47AC5DEF88A4E4BD8F" ma:contentTypeVersion="7" ma:contentTypeDescription="Create a new document." ma:contentTypeScope="" ma:versionID="e505c6e82816ebd94c77217d4d2de4dd">
  <xsd:schema xmlns:xsd="http://www.w3.org/2001/XMLSchema" xmlns:xs="http://www.w3.org/2001/XMLSchema" xmlns:p="http://schemas.microsoft.com/office/2006/metadata/properties" xmlns:ns2="0f9e4220-d6a4-4be3-a2a3-abfcd1f1a662" targetNamespace="http://schemas.microsoft.com/office/2006/metadata/properties" ma:root="true" ma:fieldsID="71e642395813eefe4a8fb5172b6d26ee" ns2:_="">
    <xsd:import namespace="0f9e4220-d6a4-4be3-a2a3-abfcd1f1a66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MediaServiceGenerationTime" minOccurs="0"/>
                <xsd:element ref="ns2:MediaServiceEventHashCode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f9e4220-d6a4-4be3-a2a3-abfcd1f1a66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4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7A19DA3-A8A6-4CC2-BD25-E390D26967F9}"/>
</file>

<file path=customXml/itemProps2.xml><?xml version="1.0" encoding="utf-8"?>
<ds:datastoreItem xmlns:ds="http://schemas.openxmlformats.org/officeDocument/2006/customXml" ds:itemID="{6A8F3377-AAD0-4A18-A2D9-F21134B46B7B}">
  <ds:schemaRefs>
    <ds:schemaRef ds:uri="http://purl.org/dc/elements/1.1/"/>
    <ds:schemaRef ds:uri="http://schemas.microsoft.com/office/2006/metadata/properties"/>
    <ds:schemaRef ds:uri="65c9b154-240a-4583-bab7-9ef827678c17"/>
    <ds:schemaRef ds:uri="http://schemas.microsoft.com/sharepoint/v3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b61c2465-24c3-4ed3-b6f4-ec97b93c796d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22D9D06B-907A-4D3B-B097-8ACB78BB57D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Astro 310 Theme</Template>
  <TotalTime>484</TotalTime>
  <Words>274</Words>
  <Application>Microsoft Office PowerPoint</Application>
  <PresentationFormat>On-screen Show (4:3)</PresentationFormat>
  <Paragraphs>49</Paragraphs>
  <Slides>15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Arial</vt:lpstr>
      <vt:lpstr>Calibri</vt:lpstr>
      <vt:lpstr>sohne</vt:lpstr>
      <vt:lpstr>Trebuchet MS</vt:lpstr>
      <vt:lpstr>Wingdings</vt:lpstr>
      <vt:lpstr>Astro 310 Theme</vt:lpstr>
      <vt:lpstr>5_USAFA Standard</vt:lpstr>
      <vt:lpstr>AstroEngr 331X</vt:lpstr>
      <vt:lpstr>Commercially available imagery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Landsat 8</vt:lpstr>
      <vt:lpstr>PowerPoint Presentation</vt:lpstr>
      <vt:lpstr>PowerPoint Presentation</vt:lpstr>
      <vt:lpstr>PowerPoint Presentation</vt:lpstr>
      <vt:lpstr>PowerPoint Presentation</vt:lpstr>
      <vt:lpstr>Distortions: Speckle</vt:lpstr>
      <vt:lpstr>NeuSAR Image of Eastern Singapore (2022)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Astro Engr 310</dc:title>
  <dc:creator>Wilson, Sandra J Civ USAF USAFA DF/DFAN</dc:creator>
  <cp:lastModifiedBy>Gregory Frey</cp:lastModifiedBy>
  <cp:revision>22</cp:revision>
  <cp:lastPrinted>2022-01-10T19:32:39Z</cp:lastPrinted>
  <dcterms:created xsi:type="dcterms:W3CDTF">2021-08-16T19:59:16Z</dcterms:created>
  <dcterms:modified xsi:type="dcterms:W3CDTF">2024-05-08T15:13:02Z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0x010100F53A8654EBD2EE47AC5DEF88A4E4BD8F</vt:lpwstr>
  </property>
  <property fmtid="{D5CDD505-2E9C-101B-9397-08002B2CF9AE}" pid="3" name="MediaServiceImageTags">
    <vt:lpwstr/>
  </property>
</Properties>
</file>